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9" r:id="rId2"/>
    <p:sldId id="269" r:id="rId3"/>
    <p:sldId id="258" r:id="rId4"/>
    <p:sldId id="267" r:id="rId5"/>
    <p:sldId id="260" r:id="rId6"/>
    <p:sldId id="262" r:id="rId7"/>
    <p:sldId id="261" r:id="rId8"/>
    <p:sldId id="257" r:id="rId9"/>
    <p:sldId id="263" r:id="rId10"/>
    <p:sldId id="264" r:id="rId11"/>
    <p:sldId id="271" r:id="rId12"/>
    <p:sldId id="265" r:id="rId13"/>
    <p:sldId id="266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719"/>
  </p:normalViewPr>
  <p:slideViewPr>
    <p:cSldViewPr snapToGrid="0">
      <p:cViewPr varScale="1">
        <p:scale>
          <a:sx n="148" d="100"/>
          <a:sy n="148" d="100"/>
        </p:scale>
        <p:origin x="2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6.pn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B98D47-A396-1247-A0EB-C6A14E0EBC60}" type="datetimeFigureOut">
              <a:rPr lang="en-US" smtClean="0"/>
              <a:t>11/5/22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E8C31-A729-6145-A16F-AC38BB6ED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78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1E8C31-A729-6145-A16F-AC38BB6EDB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83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1DC31-F5E2-0E90-885A-19BFA09C6C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E3111-113A-8BDC-AAD9-C75582B6B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E105D-D07F-142E-2B40-60934B5EE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BB732-381A-4F4B-8B78-4BDF3B33B038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2249F-A4EC-0017-9EA6-BAB96B5C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AA3E2-456D-E087-75C2-A47C8319C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35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2AD4-1037-358B-4B98-FA05FBEBD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11563-2E16-D395-7CAA-EFA83890B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75A64-0069-6B77-AE76-DFB699AC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6124-A104-0043-BFB2-20AF554B5E05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A7735-AAD5-08C3-21EC-D6D3ADB2D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C2DDC1-78F1-B619-6E9C-4E08681AB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180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BCED1-45FD-F967-8075-8DB29EA38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40E277-B9BB-955C-707B-D80DE391C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AF9A6-A620-DCF5-C55B-4AFE2C542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FF44B-D8B8-994F-9DAC-EBDE59E845E2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1E28B-59D3-D27E-B869-551079BA7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954CF-40C4-A846-5034-2B0B9A22E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446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791A8-6787-5BBC-3F3D-DB986C2DD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5CF02-35A6-57B1-1670-4859BF98B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A6969-0656-CB3E-C8B2-F6CD4F1B3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9D634-B74A-154B-A9B1-240A91D503CE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DBC4E-A93E-94C4-74FB-BEBD6A06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AEEBE-F247-1C4E-5EDE-C63EF4628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77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945A8-0966-754C-CCFF-C5A538AA4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9BAB0-54DE-09C1-DF5D-68BC945F5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679C5-D462-3977-E2E7-D8598A416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E1956-06AE-7345-A398-FD2AA113CDE3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5E026-DF50-725B-6FBC-4F9ECB6F1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1F97B-3FA4-0A26-7DAA-1DCDDF57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69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FB31B-28F0-A5A1-845C-A0EB3FF99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5C757-0C71-38C4-E2D2-65D218C5D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98E31-DC6C-9AD9-20BC-5E0AB44CE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BDCB4-0DE3-B891-78A4-16F81FD65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5954-67D7-F44B-8B6A-E3CB1A3EB064}" type="datetime1">
              <a:rPr lang="en-US" smtClean="0"/>
              <a:t>11/5/22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0AE48D-B873-D75A-A3EB-76CB8087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E8331-87AF-261A-E5F1-C4A9E2109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AB8F3-766D-0E30-9CF9-C20515DE3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ED4242-E585-0CE2-33A4-FCD770DE7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FE2DE-34C8-2F37-5055-F8DC6FECE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0526A-DAE6-C0AA-5F9A-9695CB58E2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9D5699-E0A0-EDEE-E2B3-D866FE551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2AA007-A305-FE51-A12A-8E1AC7B07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74817-AA51-1E4E-A2CD-1D5A0CFCD90A}" type="datetime1">
              <a:rPr lang="en-US" smtClean="0"/>
              <a:t>11/5/22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8FE5B-A3E3-8C5F-A5A7-42C865703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38B03B-F59C-AEC8-3427-7A3180D1C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6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9BBF4-8208-5A1A-D150-DBF8CF847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08B51F-AE46-1346-9EA8-125C9398C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DADD1-4867-1949-9324-7F4376152D10}" type="datetime1">
              <a:rPr lang="en-US" smtClean="0"/>
              <a:t>11/5/22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544717-67E9-1153-14E0-F6B567C0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D61E9-A9C9-6053-3135-4596324F8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694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D1959F-A9CD-F3FD-321E-45717E9C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0E7DE-6C94-4C46-9486-2B75558E43E3}" type="datetime1">
              <a:rPr lang="en-US" smtClean="0"/>
              <a:t>11/5/22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BE71F4-6308-E985-8C48-4D59460B0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7F1E7-676A-197C-E877-EE51256C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7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4C647-4C1B-D8DF-018D-EC96A9013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31AC4-44DC-6B27-A727-30846BACB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A274B-F386-3F53-DC11-0C839AAEF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EEAB3-51D2-10B9-2054-19E58AA5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09EB4-2A57-6C41-B090-7605A3CDDFE5}" type="datetime1">
              <a:rPr lang="en-US" smtClean="0"/>
              <a:t>11/5/22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23107-0FB0-48C6-B7B9-01BC6F051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5388A-282B-A939-AB9A-01A57F41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33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5C0C5-115F-560D-C018-0CCEC2C6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422FC2-1A72-585D-86AA-A266AFA394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02BEEC-8CC2-2643-CCED-877DEB789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66E559-2C26-131D-D3A8-9E771E26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C03B4-5583-1C42-A5F6-22C6E4BAF53B}" type="datetime1">
              <a:rPr lang="en-US" smtClean="0"/>
              <a:t>11/5/22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C5417-D291-BF13-BA4B-C870CF085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58979-BF1A-F36D-7E8C-6612F848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38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BBEBEA-CE3E-E66A-17C2-B16BB3B99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59E99-6868-F141-F92C-5A1F7378F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B3AF8-0AEB-82FF-B52B-C0E4DE0A38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CEE48-1925-3445-89E9-4E44F1ADA721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861EF-E10E-EEAD-9D94-C9523933B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4CA4E-E09B-D0AD-1FFD-AD658490F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CA59C-635A-C647-B509-31A5EC7B5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05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7" Type="http://schemas.openxmlformats.org/officeDocument/2006/relationships/image" Target="../media/image29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6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63888-EADB-385B-4DFC-54948B59F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QA for </a:t>
            </a:r>
            <a:r>
              <a:rPr lang="en-US" dirty="0" err="1"/>
              <a:t>AuAu</a:t>
            </a:r>
            <a:r>
              <a:rPr lang="en-US" dirty="0"/>
              <a:t> 200 GeV Run14 </a:t>
            </a:r>
            <a:r>
              <a:rPr lang="en-US" dirty="0" err="1"/>
              <a:t>PicoDst</a:t>
            </a:r>
            <a:r>
              <a:rPr lang="en-US" dirty="0"/>
              <a:t> SL22c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F8C8A-AA8C-F71E-0233-5B5C8D2E28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3600" dirty="0"/>
          </a:p>
          <a:p>
            <a:r>
              <a:rPr lang="en-US" sz="3600" dirty="0"/>
              <a:t>Diptanil Roy</a:t>
            </a:r>
          </a:p>
          <a:p>
            <a:r>
              <a:rPr lang="en-US" sz="3600" dirty="0"/>
              <a:t>Hard Probes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09FD4-80F0-2633-C149-F7B0BD25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CB110-6F94-3644-9D42-20F760F2F4AE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A897A-2500-5CD8-D776-F602A7925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61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0" cy="5506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1" cy="55061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818C7AA-AFCB-819B-35E9-A151192B42F2}"/>
                  </a:ext>
                </a:extLst>
              </p:cNvPr>
              <p:cNvSpPr txBox="1"/>
              <p:nvPr/>
            </p:nvSpPr>
            <p:spPr>
              <a:xfrm>
                <a:off x="720041" y="6041259"/>
                <a:ext cx="11014747" cy="64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1. Left Plot: Ratio of HFT Tracks over TPC Tracks (No PID) vs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dirty="0"/>
                  <a:t> shows slight difference.</a:t>
                </a:r>
              </a:p>
              <a:p>
                <a:r>
                  <a:rPr lang="en-US" dirty="0"/>
                  <a:t>2. Right Plot: Double ratio of HFT Tracks over TPC Tracks between SL22c and SL18f. </a:t>
                </a:r>
                <a:r>
                  <a:rPr lang="en-US" b="1" dirty="0">
                    <a:solidFill>
                      <a:srgbClr val="FF0000"/>
                    </a:solidFill>
                  </a:rPr>
                  <a:t>Ratio slightly below 1 (max ~1%).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818C7AA-AFCB-819B-35E9-A151192B42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41" y="6041259"/>
                <a:ext cx="11014747" cy="646331"/>
              </a:xfrm>
              <a:prstGeom prst="rect">
                <a:avLst/>
              </a:prstGeom>
              <a:blipFill>
                <a:blip r:embed="rId4"/>
                <a:stretch>
                  <a:fillRect l="-460" t="-3774" r="-115" b="-1132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Oval 3">
            <a:extLst>
              <a:ext uri="{FF2B5EF4-FFF2-40B4-BE49-F238E27FC236}">
                <a16:creationId xmlns:a16="http://schemas.microsoft.com/office/drawing/2014/main" id="{B637ED7B-8567-88DF-9879-986FF79EF7DA}"/>
              </a:ext>
            </a:extLst>
          </p:cNvPr>
          <p:cNvSpPr/>
          <p:nvPr/>
        </p:nvSpPr>
        <p:spPr>
          <a:xfrm>
            <a:off x="7729537" y="3276709"/>
            <a:ext cx="4124170" cy="447462"/>
          </a:xfrm>
          <a:prstGeom prst="ellipse">
            <a:avLst/>
          </a:prstGeom>
          <a:solidFill>
            <a:srgbClr val="FFFF00">
              <a:alpha val="34232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E20811-064B-2920-46B2-5B63F029F60D}"/>
              </a:ext>
            </a:extLst>
          </p:cNvPr>
          <p:cNvCxnSpPr>
            <a:cxnSpLocks/>
            <a:stCxn id="4" idx="4"/>
          </p:cNvCxnSpPr>
          <p:nvPr/>
        </p:nvCxnSpPr>
        <p:spPr>
          <a:xfrm flipH="1">
            <a:off x="9438927" y="3724171"/>
            <a:ext cx="352695" cy="271169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362E4A-A410-3DF4-2499-CBE307DD2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AD6C-FC2E-7F48-8F40-DC71DD20895E}" type="datetime1">
              <a:rPr lang="en-US" smtClean="0"/>
              <a:t>11/5/22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4337F4-01A3-F09C-CD21-232937A0F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904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6434C-9438-2CB5-01C8-EC9F3A780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0E7DE-6C94-4C46-9486-2B75558E43E3}" type="datetime1">
              <a:rPr lang="en-US" smtClean="0"/>
              <a:t>11/5/22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35C77B-625C-CC32-D18E-137B033D3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848416-A3C5-4FE2-4E9E-245082955E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0E7FBE-4841-CED6-0416-074531913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69187" y="-545967"/>
            <a:ext cx="2913535" cy="50519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C2424C-CFCB-4EAB-0169-9CD09DD040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9"/>
          <a:stretch/>
        </p:blipFill>
        <p:spPr>
          <a:xfrm rot="5400000">
            <a:off x="1250453" y="2036212"/>
            <a:ext cx="2551002" cy="50519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16CECB-45CF-D4C4-75FB-2BC95B39F285}"/>
              </a:ext>
            </a:extLst>
          </p:cNvPr>
          <p:cNvSpPr txBox="1"/>
          <p:nvPr/>
        </p:nvSpPr>
        <p:spPr>
          <a:xfrm>
            <a:off x="1078981" y="5773843"/>
            <a:ext cx="10009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Event by event HFT/TPC ratio for the two libraries -&gt; Identical</a:t>
            </a:r>
          </a:p>
          <a:p>
            <a:pPr algn="ctr"/>
            <a:r>
              <a:rPr lang="en-US" b="1" dirty="0"/>
              <a:t>The difference in the earlier plots (Slide 9-10) is from slight differences in the total event set considered.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FA23F1C-9D86-610E-66FD-E59FAA0D8E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617418" y="-545965"/>
            <a:ext cx="2913534" cy="50519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09F592-94CE-FEFA-1C69-D41C6A3985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39"/>
          <a:stretch/>
        </p:blipFill>
        <p:spPr>
          <a:xfrm rot="5400000">
            <a:off x="7798684" y="2036212"/>
            <a:ext cx="2551002" cy="505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85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19" cy="5506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0" cy="55061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00E2F6-9769-09D5-6E5B-971520ABBA07}"/>
              </a:ext>
            </a:extLst>
          </p:cNvPr>
          <p:cNvSpPr txBox="1"/>
          <p:nvPr/>
        </p:nvSpPr>
        <p:spPr>
          <a:xfrm>
            <a:off x="1839768" y="6041259"/>
            <a:ext cx="851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# of events normalized distributions look similar between existing and new productions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E3C0A2-081B-5FBB-77FD-1D260C0C3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5E510-9A59-2846-8EF7-2A71048DD7B0}" type="datetime1">
              <a:rPr lang="en-US" smtClean="0"/>
              <a:t>11/5/22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C8ACF2-C513-A08F-44B1-C929B7C2E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FE4253-B901-FFF9-9A75-2B6F5116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3697"/>
            <a:ext cx="6081378" cy="57706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DE62E4-004A-D213-CD27-14F248100743}"/>
              </a:ext>
            </a:extLst>
          </p:cNvPr>
          <p:cNvSpPr txBox="1"/>
          <p:nvPr/>
        </p:nvSpPr>
        <p:spPr>
          <a:xfrm>
            <a:off x="6340415" y="1859339"/>
            <a:ext cx="54547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SL18f, the track-tower matching was incorrect.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Approximate fix</a:t>
            </a:r>
            <a:r>
              <a:rPr lang="en-US" dirty="0"/>
              <a:t>: Use DCA helix stored in </a:t>
            </a:r>
            <a:r>
              <a:rPr lang="en-US" dirty="0" err="1"/>
              <a:t>picoDst</a:t>
            </a:r>
            <a:r>
              <a:rPr lang="en-US" dirty="0"/>
              <a:t> to project tracks on to a tower. [</a:t>
            </a:r>
            <a:r>
              <a:rPr lang="en-US" b="1" dirty="0"/>
              <a:t>Projected Tower ID</a:t>
            </a:r>
            <a:r>
              <a:rPr lang="en-US" dirty="0"/>
              <a:t>]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Difference from algorithm used to do track-tower matching</a:t>
            </a:r>
            <a:r>
              <a:rPr lang="en-US" dirty="0"/>
              <a:t>: Helix from mid-point (stored in </a:t>
            </a:r>
            <a:r>
              <a:rPr lang="en-US" dirty="0" err="1"/>
              <a:t>MuDst</a:t>
            </a:r>
            <a:r>
              <a:rPr lang="en-US" dirty="0"/>
              <a:t>) instead of DCA used to project tracks on to tower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Difference is most prominent for low </a:t>
            </a:r>
            <a:r>
              <a:rPr lang="en-US" b="1" dirty="0" err="1">
                <a:solidFill>
                  <a:srgbClr val="FF0000"/>
                </a:solidFill>
              </a:rPr>
              <a:t>p</a:t>
            </a:r>
            <a:r>
              <a:rPr lang="en-US" b="1" baseline="-25000" dirty="0" err="1">
                <a:solidFill>
                  <a:srgbClr val="FF0000"/>
                </a:solidFill>
              </a:rPr>
              <a:t>T</a:t>
            </a:r>
            <a:r>
              <a:rPr lang="en-US" b="1" dirty="0">
                <a:solidFill>
                  <a:srgbClr val="FF0000"/>
                </a:solidFill>
              </a:rPr>
              <a:t> tracks [See next slide]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13F3E6F-798E-2E0B-F376-E05E6800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00051-C298-C04C-9D04-B75E3429D92A}" type="datetime1">
              <a:rPr lang="en-US" smtClean="0"/>
              <a:t>11/5/22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7493CFC-26A4-34AF-666D-CCD4D6ED4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12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0308DA-C9DD-F9BC-BBE2-874AA10FB73C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908A29-7F90-5148-CA2D-EFC215C97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220"/>
            <a:ext cx="2956453" cy="28053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CD7194-9538-FE17-E205-DB5F1B3E4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6453" y="523220"/>
            <a:ext cx="2956453" cy="280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5D9E82-5FA6-300D-D455-9B38656A1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906" y="523220"/>
            <a:ext cx="2956453" cy="28053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FAE755-8575-0EC2-56F2-8BE49F295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3614641"/>
            <a:ext cx="2956453" cy="28053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D89A0A-0A91-194B-A89D-5F82F4FC14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6452" y="3619291"/>
            <a:ext cx="2956453" cy="28053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C9667E-2B88-31AA-F826-F17A7A6995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2906" y="3623941"/>
            <a:ext cx="2956453" cy="28053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F3A1BD-E799-E8CB-7D10-A677AFF9A70D}"/>
              </a:ext>
            </a:extLst>
          </p:cNvPr>
          <p:cNvSpPr txBox="1"/>
          <p:nvPr/>
        </p:nvSpPr>
        <p:spPr>
          <a:xfrm>
            <a:off x="8869358" y="3023776"/>
            <a:ext cx="34275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Difference between actual tower hit and approximate projection is acute in low </a:t>
            </a:r>
            <a:r>
              <a:rPr lang="en-US" b="1" i="1" dirty="0" err="1">
                <a:solidFill>
                  <a:srgbClr val="FF0000"/>
                </a:solidFill>
              </a:rPr>
              <a:t>p</a:t>
            </a:r>
            <a:r>
              <a:rPr lang="en-US" b="1" i="1" baseline="-25000" dirty="0" err="1">
                <a:solidFill>
                  <a:srgbClr val="FF0000"/>
                </a:solidFill>
              </a:rPr>
              <a:t>T</a:t>
            </a:r>
            <a:r>
              <a:rPr lang="en-US" b="1" i="1" dirty="0">
                <a:solidFill>
                  <a:srgbClr val="FF0000"/>
                </a:solidFill>
              </a:rPr>
              <a:t>, and disappears at high </a:t>
            </a:r>
            <a:r>
              <a:rPr lang="en-US" b="1" i="1" dirty="0" err="1">
                <a:solidFill>
                  <a:srgbClr val="FF0000"/>
                </a:solidFill>
              </a:rPr>
              <a:t>p</a:t>
            </a:r>
            <a:r>
              <a:rPr lang="en-US" b="1" i="1" baseline="-25000" dirty="0" err="1">
                <a:solidFill>
                  <a:srgbClr val="FF0000"/>
                </a:solidFill>
              </a:rPr>
              <a:t>T</a:t>
            </a:r>
            <a:endParaRPr lang="en-US" b="1" i="1" baseline="-25000" dirty="0">
              <a:solidFill>
                <a:srgbClr val="FF0000"/>
              </a:solidFill>
            </a:endParaRP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B6ABCE7A-4886-5999-445A-FFF39A9B5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51A41-3A35-564D-84C5-EC7D8CAB62B9}" type="datetime1">
              <a:rPr lang="en-US" smtClean="0"/>
              <a:t>11/5/22</a:t>
            </a:fld>
            <a:endParaRPr lang="en-US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8E8449B1-2F47-BED6-2130-A944F72C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87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E56016-C4F1-272C-3D1E-01D97915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0E7DE-6C94-4C46-9486-2B75558E43E3}" type="datetime1">
              <a:rPr lang="en-US" smtClean="0"/>
              <a:t>11/5/22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BAC3C2-FCD3-6C54-C8ED-A8AF7586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15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7F923-C9C9-0B02-A100-E3D6B6A64C43}"/>
              </a:ext>
            </a:extLst>
          </p:cNvPr>
          <p:cNvSpPr txBox="1"/>
          <p:nvPr/>
        </p:nvSpPr>
        <p:spPr>
          <a:xfrm>
            <a:off x="0" y="0"/>
            <a:ext cx="1806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5FD664-4E26-B98D-40B1-3BD8C1BDB796}"/>
              </a:ext>
            </a:extLst>
          </p:cNvPr>
          <p:cNvSpPr txBox="1"/>
          <p:nvPr/>
        </p:nvSpPr>
        <p:spPr>
          <a:xfrm>
            <a:off x="120771" y="672860"/>
            <a:ext cx="120712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Overall, good agreement between the two productions (SL18f and SL22c) on the tracking and PID info. Tower hits look nominal as well.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Track-tower matching information exists exists in new sample.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Tracking between HFT and TPC are identical with the two libraries.</a:t>
            </a:r>
          </a:p>
        </p:txBody>
      </p:sp>
    </p:spTree>
    <p:extLst>
      <p:ext uri="{BB962C8B-B14F-4D97-AF65-F5344CB8AC3E}">
        <p14:creationId xmlns:p14="http://schemas.microsoft.com/office/powerpoint/2010/main" val="76052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2004B3-8F48-2AA4-9766-68410CD5A28F}"/>
              </a:ext>
            </a:extLst>
          </p:cNvPr>
          <p:cNvSpPr txBox="1"/>
          <p:nvPr/>
        </p:nvSpPr>
        <p:spPr>
          <a:xfrm>
            <a:off x="0" y="0"/>
            <a:ext cx="30641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Operational Details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12C70A-45A2-3F38-6E60-5C8B69A2C0C1}"/>
              </a:ext>
            </a:extLst>
          </p:cNvPr>
          <p:cNvSpPr txBox="1"/>
          <p:nvPr/>
        </p:nvSpPr>
        <p:spPr>
          <a:xfrm>
            <a:off x="646981" y="1324606"/>
            <a:ext cx="9563067" cy="1295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Track-Tower Matching in </a:t>
            </a:r>
            <a:r>
              <a:rPr lang="en-US" dirty="0" err="1"/>
              <a:t>PicoDsts</a:t>
            </a:r>
            <a:r>
              <a:rPr lang="en-US" dirty="0"/>
              <a:t> for </a:t>
            </a:r>
            <a:r>
              <a:rPr lang="en-US" dirty="0" err="1"/>
              <a:t>AuAu</a:t>
            </a:r>
            <a:r>
              <a:rPr lang="en-US" dirty="0"/>
              <a:t> 200 GeV Run 14 produced with SL18f library incorrect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Need to produce a consistent MB sample with correct information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SL22c</a:t>
            </a:r>
            <a:r>
              <a:rPr lang="en-US" dirty="0"/>
              <a:t> used for the latest production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E65273-369D-202C-0285-4AD4208A7C6C}"/>
              </a:ext>
            </a:extLst>
          </p:cNvPr>
          <p:cNvSpPr txBox="1"/>
          <p:nvPr/>
        </p:nvSpPr>
        <p:spPr>
          <a:xfrm>
            <a:off x="646981" y="2802346"/>
            <a:ext cx="113262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Production: P16id</a:t>
            </a:r>
          </a:p>
          <a:p>
            <a:r>
              <a:rPr lang="en-US" sz="1400" b="1" dirty="0"/>
              <a:t>Temporary </a:t>
            </a:r>
            <a:r>
              <a:rPr lang="en-US" sz="1400" b="1" dirty="0" err="1"/>
              <a:t>filelist</a:t>
            </a:r>
            <a:r>
              <a:rPr lang="en-US" sz="1400" b="1" dirty="0"/>
              <a:t> available at</a:t>
            </a:r>
            <a:r>
              <a:rPr lang="en-US" sz="1400" dirty="0"/>
              <a:t>: </a:t>
            </a:r>
            <a:r>
              <a:rPr lang="en-US" sz="1400" dirty="0">
                <a:effectLst/>
              </a:rPr>
              <a:t>/star/data14/GRID/</a:t>
            </a:r>
            <a:r>
              <a:rPr lang="en-US" sz="1400" dirty="0" err="1">
                <a:effectLst/>
              </a:rPr>
              <a:t>NFS_FileList</a:t>
            </a:r>
            <a:r>
              <a:rPr lang="en-US" sz="1400" dirty="0">
                <a:effectLst/>
              </a:rPr>
              <a:t>/AuAu_200_production_lowmid_2014_physics_P16id.SL22c.txt</a:t>
            </a:r>
          </a:p>
          <a:p>
            <a:r>
              <a:rPr lang="en-US" sz="1400" b="1" dirty="0"/>
              <a:t>Equivalent </a:t>
            </a:r>
            <a:r>
              <a:rPr lang="en-US" sz="1400" b="1" dirty="0" err="1"/>
              <a:t>filelist</a:t>
            </a:r>
            <a:r>
              <a:rPr lang="en-US" sz="1400" b="1" dirty="0"/>
              <a:t> in SL18f at</a:t>
            </a:r>
            <a:r>
              <a:rPr lang="en-US" sz="1400" dirty="0"/>
              <a:t>: </a:t>
            </a:r>
            <a:r>
              <a:rPr lang="en-US" sz="1400" dirty="0">
                <a:effectLst/>
              </a:rPr>
              <a:t>/gpfs01/star/</a:t>
            </a:r>
            <a:r>
              <a:rPr lang="en-US" sz="1400" dirty="0" err="1">
                <a:effectLst/>
              </a:rPr>
              <a:t>pwg</a:t>
            </a:r>
            <a:r>
              <a:rPr lang="en-US" sz="1400" dirty="0">
                <a:effectLst/>
              </a:rPr>
              <a:t>/droy1/STAR-Workspace/D0Analysis/</a:t>
            </a:r>
            <a:r>
              <a:rPr lang="en-US" sz="1400" dirty="0" err="1">
                <a:effectLst/>
              </a:rPr>
              <a:t>AuAu</a:t>
            </a:r>
            <a:r>
              <a:rPr lang="en-US" sz="1400" dirty="0">
                <a:effectLst/>
              </a:rPr>
              <a:t>/AuAu_200_production_lowmid_2014_physics_P16id.SL18f.txt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D16CD-24BB-7F56-2AC0-B8244E4D8B17}"/>
              </a:ext>
            </a:extLst>
          </p:cNvPr>
          <p:cNvSpPr txBox="1"/>
          <p:nvPr/>
        </p:nvSpPr>
        <p:spPr>
          <a:xfrm>
            <a:off x="646981" y="3722882"/>
            <a:ext cx="47185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Production Parameters</a:t>
            </a:r>
            <a:r>
              <a:rPr lang="en-US" sz="1400" dirty="0"/>
              <a:t>: </a:t>
            </a:r>
          </a:p>
          <a:p>
            <a:r>
              <a:rPr lang="en-US" sz="1400" dirty="0"/>
              <a:t>Run14 </a:t>
            </a:r>
            <a:r>
              <a:rPr lang="en-US" sz="1400" dirty="0" err="1"/>
              <a:t>AuAu</a:t>
            </a:r>
            <a:r>
              <a:rPr lang="en-US" sz="1400" dirty="0"/>
              <a:t> 200 GeV </a:t>
            </a:r>
            <a:r>
              <a:rPr lang="en-US" sz="1400" dirty="0" err="1"/>
              <a:t>st_physics</a:t>
            </a:r>
            <a:r>
              <a:rPr lang="en-US" sz="1400" dirty="0"/>
              <a:t> with HFT, P16id</a:t>
            </a:r>
            <a:br>
              <a:rPr lang="en-US" sz="1400" dirty="0"/>
            </a:br>
            <a:r>
              <a:rPr lang="en-US" sz="1400" dirty="0" err="1"/>
              <a:t>mtdMatch</a:t>
            </a:r>
            <a:r>
              <a:rPr lang="en-US" sz="1400" dirty="0"/>
              <a:t> y2014a </a:t>
            </a:r>
            <a:r>
              <a:rPr lang="en-US" sz="1400" dirty="0" err="1"/>
              <a:t>picoDst</a:t>
            </a:r>
            <a:r>
              <a:rPr lang="en-US" sz="1400" dirty="0"/>
              <a:t> </a:t>
            </a:r>
            <a:r>
              <a:rPr lang="en-US" sz="1400" dirty="0" err="1"/>
              <a:t>PicoVtxMode:PicoVtxVpdOrDefault</a:t>
            </a:r>
            <a:br>
              <a:rPr lang="en-US" sz="1400" dirty="0"/>
            </a:br>
            <a:r>
              <a:rPr lang="en-US" sz="1400" dirty="0"/>
              <a:t>TpcVpdVzDiffCut:3 </a:t>
            </a:r>
            <a:r>
              <a:rPr lang="en-US" sz="1400" dirty="0" err="1"/>
              <a:t>PicoCovMtxMode:PicoCovMtxWrite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E24A3-4C7D-4F12-8C7F-97813326B796}"/>
              </a:ext>
            </a:extLst>
          </p:cNvPr>
          <p:cNvSpPr txBox="1"/>
          <p:nvPr/>
        </p:nvSpPr>
        <p:spPr>
          <a:xfrm>
            <a:off x="646981" y="4858861"/>
            <a:ext cx="68053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Current Test Dataset size</a:t>
            </a:r>
            <a:r>
              <a:rPr lang="en-US" sz="1400" dirty="0"/>
              <a:t>: 25 % (260 million events) of total low and mid luminosity dataset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85AED1-501D-87B9-4EE1-B96002B2C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A62AD-A67E-2740-867B-C280BCDDE9DF}" type="datetime1">
              <a:rPr lang="en-US" smtClean="0"/>
              <a:t>11/5/22</a:t>
            </a:fld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EE13DB1-CF47-AC07-0F9E-C4266A5DD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3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1" cy="55061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2" cy="55061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4259212-81E5-1210-385C-2EDE3516C41E}"/>
              </a:ext>
            </a:extLst>
          </p:cNvPr>
          <p:cNvSpPr txBox="1"/>
          <p:nvPr/>
        </p:nvSpPr>
        <p:spPr>
          <a:xfrm>
            <a:off x="1839770" y="6334781"/>
            <a:ext cx="851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# of events normalized distributions look similar between existing and new productions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9EAE636-1567-7105-4578-F25947AEC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B954B-2393-FE41-81BB-E9BC195A6DF8}" type="datetime1">
              <a:rPr lang="en-US" smtClean="0"/>
              <a:t>11/5/22</a:t>
            </a:fld>
            <a:endParaRPr lang="en-US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9DBEB65-1D4E-25CE-C17F-51E20ED4A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65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0809" y="675930"/>
            <a:ext cx="5224522" cy="55061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26667" y="675930"/>
            <a:ext cx="5224523" cy="55061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B48B0E-8542-204D-B4E2-DB58F832E11E}"/>
              </a:ext>
            </a:extLst>
          </p:cNvPr>
          <p:cNvSpPr txBox="1"/>
          <p:nvPr/>
        </p:nvSpPr>
        <p:spPr>
          <a:xfrm>
            <a:off x="766120" y="1360436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SL18f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B89B0-E925-C521-429B-E84D46F07B60}"/>
              </a:ext>
            </a:extLst>
          </p:cNvPr>
          <p:cNvSpPr txBox="1"/>
          <p:nvPr/>
        </p:nvSpPr>
        <p:spPr>
          <a:xfrm>
            <a:off x="7455245" y="1360436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SL22c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68339-FDC0-CC19-99E8-87867646E081}"/>
              </a:ext>
            </a:extLst>
          </p:cNvPr>
          <p:cNvSpPr txBox="1"/>
          <p:nvPr/>
        </p:nvSpPr>
        <p:spPr>
          <a:xfrm>
            <a:off x="1839770" y="6334781"/>
            <a:ext cx="851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# of events normalized distributions look similar between existing and new productions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FA710-9444-6AFC-7DE0-7C96FAA63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40823-5E3B-704C-AD27-B552F25ABF01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778646-5870-4C66-3FAD-1E3A23C5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3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1" cy="55061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2" cy="550614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B48B0E-8542-204D-B4E2-DB58F832E11E}"/>
              </a:ext>
            </a:extLst>
          </p:cNvPr>
          <p:cNvSpPr txBox="1"/>
          <p:nvPr/>
        </p:nvSpPr>
        <p:spPr>
          <a:xfrm>
            <a:off x="766120" y="1360436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SL18f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B89B0-E925-C521-429B-E84D46F07B60}"/>
              </a:ext>
            </a:extLst>
          </p:cNvPr>
          <p:cNvSpPr txBox="1"/>
          <p:nvPr/>
        </p:nvSpPr>
        <p:spPr>
          <a:xfrm>
            <a:off x="7455245" y="1360436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SL22c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1F30B0-E3A8-D5BE-4F01-E1A70C67D392}"/>
              </a:ext>
            </a:extLst>
          </p:cNvPr>
          <p:cNvSpPr txBox="1"/>
          <p:nvPr/>
        </p:nvSpPr>
        <p:spPr>
          <a:xfrm>
            <a:off x="1839770" y="6334781"/>
            <a:ext cx="851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# of events normalized distributions look similar between existing and new productions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989721-2934-C715-8AC4-11EFBFB82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EF782-A16F-7A40-AD03-6981930A2A51}" type="datetime1">
              <a:rPr lang="en-US" smtClean="0"/>
              <a:t>11/5/22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A5A37-A0EA-284C-38B7-1D3DA812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25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1" cy="55061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2" cy="55061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B48B0E-8542-204D-B4E2-DB58F832E11E}"/>
              </a:ext>
            </a:extLst>
          </p:cNvPr>
          <p:cNvSpPr txBox="1"/>
          <p:nvPr/>
        </p:nvSpPr>
        <p:spPr>
          <a:xfrm>
            <a:off x="766120" y="1360436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SL18f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B89B0-E925-C521-429B-E84D46F07B60}"/>
              </a:ext>
            </a:extLst>
          </p:cNvPr>
          <p:cNvSpPr txBox="1"/>
          <p:nvPr/>
        </p:nvSpPr>
        <p:spPr>
          <a:xfrm>
            <a:off x="7455245" y="1360436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SL22c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15C97D-8596-9B31-E65C-A8071CD190D5}"/>
              </a:ext>
            </a:extLst>
          </p:cNvPr>
          <p:cNvSpPr txBox="1"/>
          <p:nvPr/>
        </p:nvSpPr>
        <p:spPr>
          <a:xfrm>
            <a:off x="3501379" y="6334780"/>
            <a:ext cx="5189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Similar bands of </a:t>
            </a:r>
            <a:r>
              <a:rPr lang="en-US" b="1" i="1" dirty="0" err="1"/>
              <a:t>dE</a:t>
            </a:r>
            <a:r>
              <a:rPr lang="en-US" b="1" i="1" dirty="0"/>
              <a:t>/dx from TPC in both productions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9F519-D86F-7086-0F23-09D8817E5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021E1-4B2C-1B49-A41F-E9EE2D865AE4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BAB06B-3384-04F5-8BAC-3C933A2B7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97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1" cy="55061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2" cy="55061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B48B0E-8542-204D-B4E2-DB58F832E11E}"/>
              </a:ext>
            </a:extLst>
          </p:cNvPr>
          <p:cNvSpPr txBox="1"/>
          <p:nvPr/>
        </p:nvSpPr>
        <p:spPr>
          <a:xfrm>
            <a:off x="766120" y="1360436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SL18f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B89B0-E925-C521-429B-E84D46F07B60}"/>
              </a:ext>
            </a:extLst>
          </p:cNvPr>
          <p:cNvSpPr txBox="1"/>
          <p:nvPr/>
        </p:nvSpPr>
        <p:spPr>
          <a:xfrm>
            <a:off x="7455245" y="1360436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SL22c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E45FC2-07FE-0A78-773D-385FDAC9006D}"/>
              </a:ext>
            </a:extLst>
          </p:cNvPr>
          <p:cNvSpPr txBox="1"/>
          <p:nvPr/>
        </p:nvSpPr>
        <p:spPr>
          <a:xfrm>
            <a:off x="3118069" y="6334780"/>
            <a:ext cx="595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Similar bands of mass squared from TOF in both productions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3DBF2-5501-D80A-2698-7E32BE297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4E74D-3992-604F-8B5D-F94AC94530F6}" type="datetime1">
              <a:rPr lang="en-US" smtClean="0"/>
              <a:t>11/5/22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50068B-87FC-7A26-2298-8EA56B24B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31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E930C5-2749-AB86-52E6-3E5199CA6EA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62317-8F6D-ED6C-0E94-099304080F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3292211" y="554576"/>
            <a:ext cx="5607578" cy="59098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4C2162-E2DF-0AEF-6085-B130C4D7B97E}"/>
              </a:ext>
            </a:extLst>
          </p:cNvPr>
          <p:cNvSpPr txBox="1"/>
          <p:nvPr/>
        </p:nvSpPr>
        <p:spPr>
          <a:xfrm>
            <a:off x="3118069" y="6386864"/>
            <a:ext cx="5955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Similar bands of mass squared from TOF in both productions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7887C1-9F92-6CAF-A923-D7EBD6D012AD}"/>
              </a:ext>
            </a:extLst>
          </p:cNvPr>
          <p:cNvSpPr/>
          <p:nvPr/>
        </p:nvSpPr>
        <p:spPr>
          <a:xfrm>
            <a:off x="6450227" y="705709"/>
            <a:ext cx="951470" cy="41875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C36E8DF-AD8F-A918-A840-BEE3C3B7E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24869-ECB2-7F42-852C-ABDE16EA23A9}" type="datetime1">
              <a:rPr lang="en-US" smtClean="0"/>
              <a:t>11/5/22</a:t>
            </a:fld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2C266B4-8599-30F1-F888-2EB4C54BC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33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0929B-EF4E-5D1A-0331-FEF58380FBC3}"/>
              </a:ext>
            </a:extLst>
          </p:cNvPr>
          <p:cNvSpPr txBox="1"/>
          <p:nvPr/>
        </p:nvSpPr>
        <p:spPr>
          <a:xfrm>
            <a:off x="0" y="0"/>
            <a:ext cx="21579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SL18f v SL22c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B18020-C414-29AE-551A-146489847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140809" y="675930"/>
            <a:ext cx="5224520" cy="55061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2DDC9F-7B86-FA0A-8F83-512B5159A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6826667" y="675930"/>
            <a:ext cx="5224521" cy="5506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A1B06F-95E7-FB09-2850-7F5AD5D83EBF}"/>
              </a:ext>
            </a:extLst>
          </p:cNvPr>
          <p:cNvSpPr txBox="1"/>
          <p:nvPr/>
        </p:nvSpPr>
        <p:spPr>
          <a:xfrm>
            <a:off x="720041" y="6041259"/>
            <a:ext cx="1075191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1. Left Plot: Ratio of HFT Tracks over TPC Tracks (No PID) vs </a:t>
            </a:r>
            <a:r>
              <a:rPr lang="en-US" dirty="0" err="1"/>
              <a:t>p</a:t>
            </a:r>
            <a:r>
              <a:rPr lang="en-US" baseline="-25000" dirty="0" err="1"/>
              <a:t>T</a:t>
            </a:r>
            <a:r>
              <a:rPr lang="en-US" dirty="0"/>
              <a:t> shows slight difference.</a:t>
            </a:r>
          </a:p>
          <a:p>
            <a:r>
              <a:rPr lang="en-US" dirty="0"/>
              <a:t>2. Right Plot: Double ratio of HFT Tracks over TPC Tracks between SL22c and SL18f. </a:t>
            </a:r>
            <a:r>
              <a:rPr lang="en-US" b="1" dirty="0">
                <a:solidFill>
                  <a:srgbClr val="FF0000"/>
                </a:solidFill>
              </a:rPr>
              <a:t>Difference of 1% across </a:t>
            </a:r>
            <a:r>
              <a:rPr lang="en-US" b="1" dirty="0" err="1">
                <a:solidFill>
                  <a:srgbClr val="FF0000"/>
                </a:solidFill>
              </a:rPr>
              <a:t>p</a:t>
            </a:r>
            <a:r>
              <a:rPr lang="en-US" b="1" baseline="-25000" dirty="0" err="1">
                <a:solidFill>
                  <a:srgbClr val="FF0000"/>
                </a:solidFill>
              </a:rPr>
              <a:t>T</a:t>
            </a:r>
            <a:r>
              <a:rPr lang="en-US" b="1" dirty="0">
                <a:solidFill>
                  <a:srgbClr val="FF0000"/>
                </a:solidFill>
              </a:rPr>
              <a:t> bins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5F535EA-6C71-C475-75B9-C4A702A33FDB}"/>
              </a:ext>
            </a:extLst>
          </p:cNvPr>
          <p:cNvSpPr/>
          <p:nvPr/>
        </p:nvSpPr>
        <p:spPr>
          <a:xfrm>
            <a:off x="6900476" y="3101545"/>
            <a:ext cx="2063579" cy="654909"/>
          </a:xfrm>
          <a:prstGeom prst="ellipse">
            <a:avLst/>
          </a:prstGeom>
          <a:solidFill>
            <a:srgbClr val="FFFF00">
              <a:alpha val="34232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327BAB2-284C-705E-C0C6-6C9B239195D9}"/>
              </a:ext>
            </a:extLst>
          </p:cNvPr>
          <p:cNvCxnSpPr>
            <a:cxnSpLocks/>
          </p:cNvCxnSpPr>
          <p:nvPr/>
        </p:nvCxnSpPr>
        <p:spPr>
          <a:xfrm>
            <a:off x="7629525" y="3625791"/>
            <a:ext cx="1809402" cy="273863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9221B080-48F7-383A-33E4-085A3817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AA733-0199-8946-B05C-408B99319E15}" type="datetime1">
              <a:rPr lang="en-US" smtClean="0"/>
              <a:t>11/5/22</a:t>
            </a:fld>
            <a:endParaRPr lang="en-US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AC4B06A-DF19-E3F7-AE5C-669D0836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CA59C-635A-C647-B509-31A5EC7B5F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18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589</Words>
  <Application>Microsoft Macintosh PowerPoint</Application>
  <PresentationFormat>Widescreen</PresentationFormat>
  <Paragraphs>92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QA for AuAu 200 GeV Run14 PicoDst SL22c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 for AuAu 200 GeV Run14 PicoDst SL22c</dc:title>
  <dc:creator>Diptanil Roy</dc:creator>
  <cp:lastModifiedBy>Diptanil Roy</cp:lastModifiedBy>
  <cp:revision>4</cp:revision>
  <dcterms:created xsi:type="dcterms:W3CDTF">2022-11-05T07:49:37Z</dcterms:created>
  <dcterms:modified xsi:type="dcterms:W3CDTF">2022-11-05T23:05:36Z</dcterms:modified>
</cp:coreProperties>
</file>

<file path=docProps/thumbnail.jpeg>
</file>